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D3C342-025B-A367-3C2B-95B8D10A0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0CD2BED-59F9-20B7-81AB-B3EBF7D3D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4C9EC1-5D5D-D16B-22A8-708EF95D7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7482F2-7E65-83AC-639B-DC5D33F9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54B4BC-5E07-ED10-BC48-E7BC5B74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3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065E34-2188-7BD9-D337-580EFC7BE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15629B-6868-F1E2-B459-74690DFE1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AF253A-0D73-C06D-9621-33678C896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B0ABAD-15B5-A264-7D70-74B06B0D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3237A-F87D-DB33-150B-07B505B7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80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AED82D-FCAA-1ED5-5BA1-A3C78321C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6F84B4-114C-7B7F-C68C-E9536C008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3B2CD0-23F3-AA4A-4856-B2573760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7000D3-F689-C3EA-E504-FB7FC570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17D8C0-F986-8CB0-A018-01578CD5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08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0AFFB-7458-F566-821C-4156C278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A6B108-C6C1-1C1D-8CDC-C005DABE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046AD3-8B9E-4316-D781-400CDC07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2B7ECA-C033-910F-82B2-E6454F18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77D4AD-CBE9-CB4D-B4E5-4D2427A5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45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A4415-4DDE-CCB3-4220-825D1F91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E05BE7-6C18-6C36-B3D1-296F8FAF4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FDC300-0CE6-8084-9DA2-298A2386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B5672-7072-57FB-A44B-4E86FA35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6DAF85-E271-7EB4-F559-B763DA72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8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B4D92-33AC-5868-A8FC-F1B4C77F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D3681F-093C-0DC3-F8F4-3DE5512BA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42E5E3-D5C0-97FA-2168-8EC08D830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04C4F6-A5BF-0DC8-4A88-96D09C93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41A042-F090-A0CC-8A1B-6A9F6F52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C29D93-C8EC-BE47-3182-BA6217D1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14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FBA76D-6CFA-D3BB-89F8-DCA91A7B5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2EB2A7-04C1-DD96-28AA-91C122E5A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EB1F71-BD2F-D142-84EA-F02EB2991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77AD75-EDCC-E03A-1BFF-ECBB2BE5F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1A885E3-C2FA-3523-F745-84CE2BC02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32B8AD7-7E7D-E727-69E3-EC92C332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4781A75-3EEF-B5A3-67CC-56F6B276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B5F453-0381-C43F-46A7-AB6C51C5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1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9F9CEB-DCAC-F17B-1FDE-1583AE8A4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E377CF-B7A1-DAC8-3589-732688B9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EE7A0C-E7BD-DB1B-2027-C40823CB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A0811F-7313-9CB8-248B-408FEB01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97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2D5BE6F-8E01-EC08-47A3-8B9B0E379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505873-84F0-8D26-326F-C05DB8B2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D0FAB0-8645-2408-99D2-A1ABA731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92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3895DD-DEE2-ACAB-98D6-10265331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8249D3-379E-84D3-9BD3-373174397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CBF78C-33A7-40FA-7494-42DB7A916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D20F59-B203-AA7F-8F66-5649BDCD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02B32E-C0C9-9806-0F4F-AEA0CBDE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7887A2-49B9-F3B3-EA54-CB9ADDD1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3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64D35-C5CD-BD11-5F9B-876BB24C6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096497D-7DE2-FF74-9EE4-173566CF9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0B8BE2-7183-B5C5-F182-F8D4A64A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8BF131-90F4-8D8C-983F-F260FF64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A7FEA1-72F1-1D66-060B-9BAC330A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DA506A-0E48-2E08-9225-EA6529B6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59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7FAD86-5EF1-C7C2-8212-4453302EB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1FBD1B-AB53-5668-7A91-32BA6781D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577E4A-8864-D19E-1614-2465BE847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F8DF-8C6D-4449-83D0-DFA1BA6880D3}" type="datetimeFigureOut">
              <a:rPr kumimoji="1" lang="ja-JP" altLang="en-US" smtClean="0"/>
              <a:t>2024/3/31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82D03D-C6C1-F2DC-F5AB-69A49CF01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42AA29-5720-34D0-EB94-177B48301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A0A0-FA94-4124-B984-C4391C10B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7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6914C-9CFA-1A66-5D45-ACB91BF4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令和</a:t>
            </a:r>
            <a:r>
              <a:rPr kumimoji="1" lang="en-US" altLang="ja-JP" sz="4000" dirty="0"/>
              <a:t>6</a:t>
            </a:r>
            <a:r>
              <a:rPr lang="ja-JP" altLang="en-US" sz="4000" dirty="0"/>
              <a:t>年　賃金施策について（現在まで）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6DE713-A82E-D82E-F427-6C952DF55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190"/>
            <a:ext cx="10515600" cy="465677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b="1" dirty="0"/>
              <a:t>福祉・介護職員処遇改善</a:t>
            </a:r>
            <a:r>
              <a:rPr kumimoji="1" lang="ja-JP" altLang="en-US" dirty="0"/>
              <a:t>（介護福祉士、保育士に</a:t>
            </a:r>
            <a:r>
              <a:rPr kumimoji="1" lang="en-US" altLang="ja-JP" dirty="0"/>
              <a:t>25</a:t>
            </a:r>
            <a:r>
              <a:rPr kumimoji="1" lang="ja-JP" altLang="en-US" dirty="0"/>
              <a:t>千円</a:t>
            </a:r>
            <a:r>
              <a:rPr kumimoji="1" lang="en-US" altLang="ja-JP" dirty="0"/>
              <a:t>/</a:t>
            </a:r>
            <a:r>
              <a:rPr lang="ja-JP" altLang="en-US" dirty="0"/>
              <a:t>月）</a:t>
            </a:r>
            <a:endParaRPr kumimoji="1" lang="en-US" altLang="ja-JP" dirty="0"/>
          </a:p>
          <a:p>
            <a:r>
              <a:rPr kumimoji="1" lang="ja-JP" altLang="en-US" b="1" dirty="0"/>
              <a:t>福祉・介護職員等特定処遇改善</a:t>
            </a:r>
            <a:r>
              <a:rPr kumimoji="1" lang="ja-JP" altLang="en-US" dirty="0"/>
              <a:t>（看護師、福祉士、保育士に</a:t>
            </a:r>
            <a:r>
              <a:rPr kumimoji="1" lang="en-US" altLang="ja-JP" dirty="0"/>
              <a:t>A 5,500</a:t>
            </a:r>
            <a:r>
              <a:rPr kumimoji="1" lang="ja-JP" altLang="en-US" dirty="0"/>
              <a:t>円</a:t>
            </a:r>
            <a:r>
              <a:rPr kumimoji="1" lang="en-US" altLang="ja-JP" dirty="0"/>
              <a:t>/</a:t>
            </a:r>
            <a:r>
              <a:rPr kumimoji="1" lang="ja-JP" altLang="en-US" dirty="0"/>
              <a:t>月、</a:t>
            </a:r>
            <a:r>
              <a:rPr kumimoji="1" lang="en-US" altLang="ja-JP" dirty="0"/>
              <a:t>B 4,000</a:t>
            </a:r>
            <a:r>
              <a:rPr kumimoji="1" lang="ja-JP" altLang="en-US" dirty="0"/>
              <a:t>円</a:t>
            </a:r>
            <a:r>
              <a:rPr kumimoji="1" lang="en-US" altLang="ja-JP" dirty="0"/>
              <a:t>/</a:t>
            </a:r>
            <a:r>
              <a:rPr kumimoji="1" lang="ja-JP" altLang="en-US" dirty="0"/>
              <a:t>月、</a:t>
            </a:r>
            <a:r>
              <a:rPr kumimoji="1" lang="en-US" altLang="ja-JP" dirty="0"/>
              <a:t>C 2,000</a:t>
            </a:r>
            <a:r>
              <a:rPr kumimoji="1" lang="ja-JP" altLang="en-US" dirty="0"/>
              <a:t>円</a:t>
            </a:r>
            <a:r>
              <a:rPr kumimoji="1" lang="en-US" altLang="ja-JP" dirty="0"/>
              <a:t>/</a:t>
            </a:r>
            <a:r>
              <a:rPr kumimoji="1" lang="ja-JP" altLang="en-US" dirty="0"/>
              <a:t>月、他の職種かつ年収以下</a:t>
            </a:r>
            <a:r>
              <a:rPr kumimoji="1" lang="en-US" altLang="ja-JP" dirty="0"/>
              <a:t>440</a:t>
            </a:r>
            <a:r>
              <a:rPr kumimoji="1" lang="ja-JP" altLang="en-US" dirty="0"/>
              <a:t>万円以下については</a:t>
            </a:r>
            <a:r>
              <a:rPr kumimoji="1" lang="en-US" altLang="ja-JP" dirty="0"/>
              <a:t>C</a:t>
            </a:r>
            <a:r>
              <a:rPr kumimoji="1" lang="ja-JP" altLang="en-US" dirty="0"/>
              <a:t>を支給）</a:t>
            </a:r>
            <a:endParaRPr kumimoji="1" lang="en-US" altLang="ja-JP" dirty="0"/>
          </a:p>
          <a:p>
            <a:r>
              <a:rPr kumimoji="1" lang="ja-JP" altLang="en-US" b="1" dirty="0"/>
              <a:t>福祉・介護職員等ベースアップ等支援</a:t>
            </a:r>
            <a:r>
              <a:rPr kumimoji="1" lang="ja-JP" altLang="en-US" dirty="0"/>
              <a:t>（医師、事務部長以外</a:t>
            </a:r>
            <a:r>
              <a:rPr kumimoji="1" lang="en-US" altLang="ja-JP" dirty="0"/>
              <a:t>5</a:t>
            </a:r>
            <a:r>
              <a:rPr kumimoji="1" lang="ja-JP" altLang="en-US" dirty="0"/>
              <a:t>千円</a:t>
            </a:r>
            <a:r>
              <a:rPr kumimoji="1" lang="en-US" altLang="ja-JP" dirty="0"/>
              <a:t>/</a:t>
            </a:r>
            <a:r>
              <a:rPr lang="ja-JP" altLang="en-US" dirty="0"/>
              <a:t>月支給）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u="sng" dirty="0"/>
              <a:t>以上の現在の加算施策については、令和</a:t>
            </a:r>
            <a:r>
              <a:rPr lang="en-US" altLang="ja-JP" u="sng" dirty="0"/>
              <a:t>6</a:t>
            </a:r>
            <a:r>
              <a:rPr lang="ja-JP" altLang="en-US" u="sng" dirty="0"/>
              <a:t>年</a:t>
            </a:r>
            <a:r>
              <a:rPr lang="en-US" altLang="ja-JP" u="sng" dirty="0"/>
              <a:t>5</a:t>
            </a:r>
            <a:r>
              <a:rPr lang="ja-JP" altLang="en-US" u="sng" dirty="0"/>
              <a:t>月に終了</a:t>
            </a: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　</a:t>
            </a:r>
            <a:r>
              <a:rPr lang="ja-JP" altLang="en-US" sz="3600" b="1" i="1" u="sng" dirty="0"/>
              <a:t>令和</a:t>
            </a:r>
            <a:r>
              <a:rPr lang="en-US" altLang="ja-JP" sz="3600" b="1" i="1" u="sng" dirty="0"/>
              <a:t>6</a:t>
            </a:r>
            <a:r>
              <a:rPr lang="ja-JP" altLang="en-US" sz="3600" b="1" i="1" u="sng" dirty="0"/>
              <a:t>年</a:t>
            </a:r>
            <a:r>
              <a:rPr lang="en-US" altLang="ja-JP" sz="3600" b="1" i="1" u="sng" dirty="0"/>
              <a:t>6</a:t>
            </a:r>
            <a:r>
              <a:rPr lang="ja-JP" altLang="en-US" sz="3600" b="1" i="1" u="sng" dirty="0"/>
              <a:t>月からは、一本化される予定</a:t>
            </a:r>
            <a:endParaRPr lang="en-US" altLang="ja-JP" sz="3600" b="1" i="1" u="sng" dirty="0"/>
          </a:p>
          <a:p>
            <a:pPr marL="0" indent="0" algn="ctr">
              <a:buNone/>
            </a:pPr>
            <a:r>
              <a:rPr lang="ja-JP" altLang="en-US" sz="3600" b="1" i="1" u="sng" dirty="0"/>
              <a:t>（</a:t>
            </a:r>
            <a:r>
              <a:rPr kumimoji="1" lang="ja-JP" altLang="en-US" sz="3600" b="1" i="1" u="sng" dirty="0"/>
              <a:t>福祉・介護職員等処遇改善）</a:t>
            </a:r>
            <a:endParaRPr lang="en-US" altLang="ja-JP" sz="3600" b="1" i="1" u="sng" dirty="0"/>
          </a:p>
          <a:p>
            <a:pPr marL="0" indent="0">
              <a:buNone/>
            </a:pPr>
            <a:endParaRPr kumimoji="1" lang="en-US" altLang="ja-JP" sz="3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197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62D40-2487-DCB2-214A-7C1F490B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令和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6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年　賃金施策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804926-F929-F92C-C310-74A217143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539496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看護補助者処遇改善事業　　　　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2</a:t>
            </a:r>
            <a:r>
              <a:rPr lang="ja-JP" altLang="en-US" dirty="0"/>
              <a:t>月より</a:t>
            </a:r>
            <a:r>
              <a:rPr lang="en-US" altLang="ja-JP" dirty="0"/>
              <a:t>5</a:t>
            </a:r>
            <a:r>
              <a:rPr lang="ja-JP" altLang="en-US" dirty="0"/>
              <a:t>月まで約</a:t>
            </a:r>
            <a:r>
              <a:rPr lang="en-US" altLang="ja-JP" dirty="0"/>
              <a:t>6,000</a:t>
            </a:r>
            <a:r>
              <a:rPr lang="ja-JP" altLang="en-US" dirty="0"/>
              <a:t>円</a:t>
            </a:r>
            <a:r>
              <a:rPr lang="en-US" altLang="ja-JP" dirty="0"/>
              <a:t>/</a:t>
            </a:r>
            <a:r>
              <a:rPr lang="ja-JP" altLang="en-US" dirty="0"/>
              <a:t>月　看護師、看護補助者、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介護福祉士、保育士</a:t>
            </a:r>
            <a:endParaRPr kumimoji="1" lang="en-US" altLang="ja-JP" dirty="0"/>
          </a:p>
          <a:p>
            <a:r>
              <a:rPr lang="ja-JP" altLang="en-US" dirty="0"/>
              <a:t>福祉介護職員処遇改善臨時特例交付金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2</a:t>
            </a:r>
            <a:r>
              <a:rPr lang="ja-JP" altLang="en-US" dirty="0"/>
              <a:t>月より</a:t>
            </a:r>
            <a:r>
              <a:rPr lang="en-US" altLang="ja-JP" dirty="0"/>
              <a:t>5</a:t>
            </a:r>
            <a:r>
              <a:rPr lang="ja-JP" altLang="en-US" dirty="0"/>
              <a:t>月まで　各事業の交付額による（約</a:t>
            </a:r>
            <a:r>
              <a:rPr lang="en-US" altLang="ja-JP" dirty="0"/>
              <a:t>6,000</a:t>
            </a:r>
            <a:r>
              <a:rPr lang="ja-JP" altLang="en-US" dirty="0"/>
              <a:t>円）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福祉介護職員（事業所の判断により、福祉介護職員以外の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他の職種にも充当可）</a:t>
            </a:r>
            <a:endParaRPr lang="en-US" altLang="ja-JP" dirty="0"/>
          </a:p>
          <a:p>
            <a:r>
              <a:rPr lang="ja-JP" altLang="en-US" dirty="0"/>
              <a:t>診療報酬改定による賃上げ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令和</a:t>
            </a:r>
            <a:r>
              <a:rPr lang="en-US" altLang="ja-JP" dirty="0"/>
              <a:t>6</a:t>
            </a:r>
            <a:r>
              <a:rPr lang="ja-JP" altLang="en-US" dirty="0"/>
              <a:t>年度に＋</a:t>
            </a:r>
            <a:r>
              <a:rPr lang="en-US" altLang="ja-JP" dirty="0"/>
              <a:t>2.5%</a:t>
            </a:r>
            <a:r>
              <a:rPr lang="ja-JP" altLang="en-US" dirty="0"/>
              <a:t>、</a:t>
            </a:r>
            <a:r>
              <a:rPr lang="en-US" altLang="ja-JP" dirty="0"/>
              <a:t>7</a:t>
            </a:r>
            <a:r>
              <a:rPr lang="ja-JP" altLang="en-US" dirty="0"/>
              <a:t>年度に＋</a:t>
            </a:r>
            <a:r>
              <a:rPr lang="en-US" altLang="ja-JP" dirty="0"/>
              <a:t>2.0</a:t>
            </a:r>
            <a:r>
              <a:rPr lang="ja-JP" altLang="en-US" dirty="0"/>
              <a:t>％のベースアップを実施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病院に勤務する看護職員、病院薬剤師その他の医療関係職種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231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262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令和6年　賃金施策について（現在まで）</vt:lpstr>
      <vt:lpstr>令和6年　賃金施策について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雅幸 中村</dc:creator>
  <cp:lastModifiedBy>雅幸 中村</cp:lastModifiedBy>
  <cp:revision>4</cp:revision>
  <cp:lastPrinted>2024-03-31T01:16:39Z</cp:lastPrinted>
  <dcterms:created xsi:type="dcterms:W3CDTF">2024-03-19T07:03:20Z</dcterms:created>
  <dcterms:modified xsi:type="dcterms:W3CDTF">2024-03-31T01:23:49Z</dcterms:modified>
</cp:coreProperties>
</file>